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89" r:id="rId1"/>
    <p:sldMasterId id="2147484502" r:id="rId2"/>
  </p:sldMasterIdLst>
  <p:notesMasterIdLst>
    <p:notesMasterId r:id="rId112"/>
  </p:notesMasterIdLst>
  <p:sldIdLst>
    <p:sldId id="256" r:id="rId3"/>
    <p:sldId id="366" r:id="rId4"/>
    <p:sldId id="469" r:id="rId5"/>
    <p:sldId id="468" r:id="rId6"/>
    <p:sldId id="470" r:id="rId7"/>
    <p:sldId id="493" r:id="rId8"/>
    <p:sldId id="492" r:id="rId9"/>
    <p:sldId id="364" r:id="rId10"/>
    <p:sldId id="388" r:id="rId11"/>
    <p:sldId id="260" r:id="rId12"/>
    <p:sldId id="430" r:id="rId13"/>
    <p:sldId id="429" r:id="rId14"/>
    <p:sldId id="341" r:id="rId15"/>
    <p:sldId id="343" r:id="rId16"/>
    <p:sldId id="304" r:id="rId17"/>
    <p:sldId id="427" r:id="rId18"/>
    <p:sldId id="336" r:id="rId19"/>
    <p:sldId id="449" r:id="rId20"/>
    <p:sldId id="331" r:id="rId21"/>
    <p:sldId id="435" r:id="rId22"/>
    <p:sldId id="440" r:id="rId23"/>
    <p:sldId id="437" r:id="rId24"/>
    <p:sldId id="438" r:id="rId25"/>
    <p:sldId id="439" r:id="rId26"/>
    <p:sldId id="450" r:id="rId27"/>
    <p:sldId id="334" r:id="rId28"/>
    <p:sldId id="451" r:id="rId29"/>
    <p:sldId id="441" r:id="rId30"/>
    <p:sldId id="494" r:id="rId31"/>
    <p:sldId id="338" r:id="rId32"/>
    <p:sldId id="443" r:id="rId33"/>
    <p:sldId id="446" r:id="rId34"/>
    <p:sldId id="263" r:id="rId35"/>
    <p:sldId id="361" r:id="rId36"/>
    <p:sldId id="447" r:id="rId37"/>
    <p:sldId id="448" r:id="rId38"/>
    <p:sldId id="445" r:id="rId39"/>
    <p:sldId id="454" r:id="rId40"/>
    <p:sldId id="459" r:id="rId41"/>
    <p:sldId id="458" r:id="rId42"/>
    <p:sldId id="457" r:id="rId43"/>
    <p:sldId id="455" r:id="rId44"/>
    <p:sldId id="414" r:id="rId45"/>
    <p:sldId id="460" r:id="rId46"/>
    <p:sldId id="461" r:id="rId47"/>
    <p:sldId id="462" r:id="rId48"/>
    <p:sldId id="412" r:id="rId49"/>
    <p:sldId id="421" r:id="rId50"/>
    <p:sldId id="422" r:id="rId51"/>
    <p:sldId id="463" r:id="rId52"/>
    <p:sldId id="423" r:id="rId53"/>
    <p:sldId id="424" r:id="rId54"/>
    <p:sldId id="425" r:id="rId55"/>
    <p:sldId id="464" r:id="rId56"/>
    <p:sldId id="467" r:id="rId57"/>
    <p:sldId id="466" r:id="rId58"/>
    <p:sldId id="465" r:id="rId59"/>
    <p:sldId id="372" r:id="rId60"/>
    <p:sldId id="318" r:id="rId61"/>
    <p:sldId id="407" r:id="rId62"/>
    <p:sldId id="383" r:id="rId63"/>
    <p:sldId id="385" r:id="rId64"/>
    <p:sldId id="386" r:id="rId65"/>
    <p:sldId id="373" r:id="rId66"/>
    <p:sldId id="389" r:id="rId67"/>
    <p:sldId id="374" r:id="rId68"/>
    <p:sldId id="390" r:id="rId69"/>
    <p:sldId id="375" r:id="rId70"/>
    <p:sldId id="391" r:id="rId71"/>
    <p:sldId id="351" r:id="rId72"/>
    <p:sldId id="377" r:id="rId73"/>
    <p:sldId id="356" r:id="rId74"/>
    <p:sldId id="392" r:id="rId75"/>
    <p:sldId id="397" r:id="rId76"/>
    <p:sldId id="396" r:id="rId77"/>
    <p:sldId id="381" r:id="rId78"/>
    <p:sldId id="382" r:id="rId79"/>
    <p:sldId id="476" r:id="rId80"/>
    <p:sldId id="475" r:id="rId81"/>
    <p:sldId id="477" r:id="rId82"/>
    <p:sldId id="478" r:id="rId83"/>
    <p:sldId id="474" r:id="rId84"/>
    <p:sldId id="479" r:id="rId85"/>
    <p:sldId id="484" r:id="rId86"/>
    <p:sldId id="399" r:id="rId87"/>
    <p:sldId id="483" r:id="rId88"/>
    <p:sldId id="482" r:id="rId89"/>
    <p:sldId id="481" r:id="rId90"/>
    <p:sldId id="488" r:id="rId91"/>
    <p:sldId id="480" r:id="rId92"/>
    <p:sldId id="401" r:id="rId93"/>
    <p:sldId id="487" r:id="rId94"/>
    <p:sldId id="402" r:id="rId95"/>
    <p:sldId id="486" r:id="rId96"/>
    <p:sldId id="485" r:id="rId97"/>
    <p:sldId id="403" r:id="rId98"/>
    <p:sldId id="489" r:id="rId99"/>
    <p:sldId id="490" r:id="rId100"/>
    <p:sldId id="406" r:id="rId101"/>
    <p:sldId id="491" r:id="rId102"/>
    <p:sldId id="394" r:id="rId103"/>
    <p:sldId id="393" r:id="rId104"/>
    <p:sldId id="472" r:id="rId105"/>
    <p:sldId id="473" r:id="rId106"/>
    <p:sldId id="431" r:id="rId107"/>
    <p:sldId id="433" r:id="rId108"/>
    <p:sldId id="266" r:id="rId109"/>
    <p:sldId id="495" r:id="rId110"/>
    <p:sldId id="278" r:id="rId1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68" y="78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0.wmf"/><Relationship Id="rId7" Type="http://schemas.openxmlformats.org/officeDocument/2006/relationships/image" Target="../media/image3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4" Type="http://schemas.openxmlformats.org/officeDocument/2006/relationships/image" Target="../media/image8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5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6" Type="http://schemas.openxmlformats.org/officeDocument/2006/relationships/image" Target="../media/image86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3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E9C3-A5F5-4930-9937-F3C8ABCF87AC}" type="datetimeFigureOut">
              <a:rPr lang="pt-BR" smtClean="0"/>
              <a:t>26/03/2017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208A9-4661-4409-AB56-959D1CE401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6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D6FF-8B09-451A-A899-FCF92CFA9760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C74E3-67B0-409E-B1C3-6217A2471959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DE91-7627-43E2-AC86-377FB994C370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D8A1-A15F-4DA5-B83A-F8C6D2561667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A2F-F58B-417C-A210-B593F5F2642D}" type="datetime1">
              <a:rPr lang="pt-BR" smtClean="0"/>
              <a:t>26/03/2017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79D-114A-4F36-A6B3-16CD198EBB6E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7813-9F41-4C64-9F12-D7C932E11C46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410CC33-4EAB-4355-BF30-45664F8E2290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AB3C-A855-459F-949D-47BCBD03A020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BB37-882F-429D-9074-AF54AF6B569F}" type="datetime1">
              <a:rPr lang="pt-BR" smtClean="0"/>
              <a:t>26/03/2017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D9ED-F4B6-4304-BC1F-66DA273B999C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0114-E694-4536-AFC1-E205947CAF74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D3D3-14EB-4EA7-8870-789FCA8437EB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82C3E11-5F1B-4DC8-BD95-5309870839DD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3D00-09E8-437A-A1B1-13DFFD401916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1E43-4D21-4102-86A6-DF9760CB023A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0418-1ECF-4E13-9246-BF347C5526FC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0E11-CAA0-47AF-8B44-6AD908B388B2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DCD0-052B-402C-A2BA-2AA6FBA98418}" type="datetime1">
              <a:rPr lang="pt-BR" smtClean="0"/>
              <a:t>26/03/2017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A3EC-E794-4E05-87B4-6544096D392F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B299-D42F-4A4D-B8B5-988133843FF5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C0AD-F9B8-4229-AA67-9D4CD2611E70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3D4C-A18D-4A81-A6C2-68F4F01F4468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7A10256-707E-45CB-9A71-994B4B6A84E0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22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0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6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3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00.png"/><Relationship Id="rId9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6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00.pn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7.wmf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8.wmf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8.wmf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5" Type="http://schemas.openxmlformats.org/officeDocument/2006/relationships/image" Target="../media/image260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28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281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8.wmf"/><Relationship Id="rId10" Type="http://schemas.openxmlformats.org/officeDocument/2006/relationships/image" Target="../media/image280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31.wmf"/><Relationship Id="rId3" Type="http://schemas.openxmlformats.org/officeDocument/2006/relationships/image" Target="../media/image16.png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image" Target="../media/image35.png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29.wmf"/><Relationship Id="rId22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3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16.png"/><Relationship Id="rId21" Type="http://schemas.openxmlformats.org/officeDocument/2006/relationships/image" Target="../media/image20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2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8.wmf"/><Relationship Id="rId24" Type="http://schemas.openxmlformats.org/officeDocument/2006/relationships/image" Target="../media/image43.png"/><Relationship Id="rId5" Type="http://schemas.openxmlformats.org/officeDocument/2006/relationships/image" Target="../media/image27.wmf"/><Relationship Id="rId15" Type="http://schemas.openxmlformats.org/officeDocument/2006/relationships/image" Target="../media/image19.wmf"/><Relationship Id="rId23" Type="http://schemas.openxmlformats.org/officeDocument/2006/relationships/image" Target="../media/image42.png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7.png"/><Relationship Id="rId14" Type="http://schemas.openxmlformats.org/officeDocument/2006/relationships/oleObject" Target="../embeddings/oleObject51.bin"/><Relationship Id="rId2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40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43.wmf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63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4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46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4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68.png"/><Relationship Id="rId4" Type="http://schemas.openxmlformats.org/officeDocument/2006/relationships/image" Target="../media/image49.wmf"/><Relationship Id="rId9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70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52.wmf"/><Relationship Id="rId9" Type="http://schemas.openxmlformats.org/officeDocument/2006/relationships/image" Target="../media/image5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72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2.wmf"/><Relationship Id="rId9" Type="http://schemas.openxmlformats.org/officeDocument/2006/relationships/image" Target="../media/image5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4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6.wmf"/><Relationship Id="rId11" Type="http://schemas.openxmlformats.org/officeDocument/2006/relationships/image" Target="../media/image77.png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7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81.png"/><Relationship Id="rId4" Type="http://schemas.openxmlformats.org/officeDocument/2006/relationships/image" Target="../media/image55.wmf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Apresentacao.ipynb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oleObject" Target="../embeddings/oleObject82.bin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oleObject" Target="../embeddings/oleObject84.bin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5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5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8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95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9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86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91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9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93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93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9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97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98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99.w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356740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Geofísica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65383" y="3438939"/>
                <a:ext cx="3082703" cy="137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func>
                            <m:func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4800" b="0" i="0" smtClean="0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fName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  <m:sup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func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3" y="3438939"/>
                <a:ext cx="3082703" cy="1371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71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2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66867"/>
              </p:ext>
            </p:extLst>
          </p:nvPr>
        </p:nvGraphicFramePr>
        <p:xfrm>
          <a:off x="1639657" y="6042195"/>
          <a:ext cx="1368424" cy="38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3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9657" y="6042195"/>
                        <a:ext cx="1368424" cy="384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102</a:t>
            </a:fld>
            <a:endParaRPr lang="pt-BR"/>
          </a:p>
        </p:txBody>
      </p:sp>
      <p:cxnSp>
        <p:nvCxnSpPr>
          <p:cNvPr id="8" name="Conector de Seta Reta 7"/>
          <p:cNvCxnSpPr>
            <a:endCxn id="4" idx="0"/>
          </p:cNvCxnSpPr>
          <p:nvPr/>
        </p:nvCxnSpPr>
        <p:spPr>
          <a:xfrm flipH="1">
            <a:off x="2323869" y="5883965"/>
            <a:ext cx="182566" cy="15823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103</a:t>
            </a:fld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526721" y="3265714"/>
            <a:ext cx="6523265" cy="231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82193" y="1734986"/>
            <a:ext cx="254725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>
            <a:off x="7029450" y="1743150"/>
            <a:ext cx="8164" cy="352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30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877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Conclusões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2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106</a:t>
            </a:fld>
            <a:endParaRPr lang="pt-BR"/>
          </a:p>
        </p:txBody>
      </p:sp>
      <p:sp>
        <p:nvSpPr>
          <p:cNvPr id="5" name="TextBox 2"/>
          <p:cNvSpPr txBox="1"/>
          <p:nvPr/>
        </p:nvSpPr>
        <p:spPr>
          <a:xfrm>
            <a:off x="600000" y="1736647"/>
            <a:ext cx="7311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 sobre a modelagem magnética dos diferentes corpos elipsoidais.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Implementação de rotinas para o cálculo do campo magnético induzido por estes corpos.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Método de análise da susceptibilidade magnética máxima em que a desmagnetização pode ser ignorada.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77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8869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2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incompletas normais de Legendre de primeiro e segundo tipo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3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4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Integrar em uma única teoria os três tipos de elipsoides: triaxiais, prolatos e oblatos.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5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6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1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4933750" y="5485813"/>
            <a:ext cx="36199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36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809539" y="3945845"/>
            <a:ext cx="2027926" cy="177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6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16552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6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05297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7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3332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8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CaixaDeTexto 1"/>
          <p:cNvSpPr txBox="1"/>
          <p:nvPr/>
        </p:nvSpPr>
        <p:spPr>
          <a:xfrm>
            <a:off x="5576207" y="5733449"/>
            <a:ext cx="9797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Triaxial</a:t>
            </a:r>
          </a:p>
        </p:txBody>
      </p: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9797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3925023" y="4127289"/>
            <a:ext cx="1989904" cy="1301715"/>
            <a:chOff x="4003860" y="4561574"/>
            <a:chExt cx="3133736" cy="1761978"/>
          </a:xfrm>
        </p:grpSpPr>
        <p:grpSp>
          <p:nvGrpSpPr>
            <p:cNvPr id="27" name="Grupo 26"/>
            <p:cNvGrpSpPr/>
            <p:nvPr/>
          </p:nvGrpSpPr>
          <p:grpSpPr>
            <a:xfrm>
              <a:off x="4003860" y="4561574"/>
              <a:ext cx="3133736" cy="1761978"/>
              <a:chOff x="4003860" y="4561574"/>
              <a:chExt cx="3133736" cy="1761978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003860" y="4561574"/>
                <a:ext cx="3133736" cy="1761978"/>
                <a:chOff x="1090873" y="4635228"/>
                <a:chExt cx="3133736" cy="1761978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090873" y="4696838"/>
                  <a:ext cx="3133736" cy="170036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1978899" y="4635228"/>
                  <a:ext cx="1576122" cy="170946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492955" y="5489960"/>
                  <a:ext cx="935201" cy="5671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503456" y="5416032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 flipV="1">
                <a:off x="4865983" y="5052885"/>
                <a:ext cx="634957" cy="42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845412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65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7398140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66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57950"/>
              </p:ext>
            </p:extLst>
          </p:nvPr>
        </p:nvGraphicFramePr>
        <p:xfrm>
          <a:off x="4691327" y="4229016"/>
          <a:ext cx="286193" cy="45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7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1327" y="4229016"/>
                        <a:ext cx="286193" cy="452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27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88174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4025989" y="4065598"/>
            <a:ext cx="1762486" cy="1616369"/>
            <a:chOff x="4167114" y="4354100"/>
            <a:chExt cx="3033031" cy="2714097"/>
          </a:xfrm>
        </p:grpSpPr>
        <p:grpSp>
          <p:nvGrpSpPr>
            <p:cNvPr id="27" name="Grupo 26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>
                  <a:endCxn id="35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>
                <a:endCxn id="35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744387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86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228492"/>
                </p:ext>
              </p:extLst>
            </p:nvPr>
          </p:nvGraphicFramePr>
          <p:xfrm>
            <a:off x="6502026" y="5193246"/>
            <a:ext cx="340477" cy="538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87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02026" y="5193246"/>
                          <a:ext cx="340477" cy="5387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9168"/>
              </p:ext>
            </p:extLst>
          </p:nvPr>
        </p:nvGraphicFramePr>
        <p:xfrm>
          <a:off x="5087198" y="4977013"/>
          <a:ext cx="198099" cy="3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8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7198" y="4977013"/>
                        <a:ext cx="198099" cy="3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28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72030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7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58641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02767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76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02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0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04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de seta reta 25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to 26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05" name="Equação" r:id="rId12" imgW="203040" imgH="164880" progId="Equation.3">
                  <p:embed/>
                </p:oleObj>
              </mc:Choice>
              <mc:Fallback>
                <p:oleObj name="Equação" r:id="rId12" imgW="203040" imgH="164880" progId="Equation.3">
                  <p:embed/>
                  <p:pic>
                    <p:nvPicPr>
                      <p:cNvPr id="27" name="Objeto 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6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04275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1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33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32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4601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33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455215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34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4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11" name="Objeto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5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22" name="Objeto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6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23" name="Objeto 2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7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24" name="Objeto 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807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636587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5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4996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6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433049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7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05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5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/>
          <p:cNvCxnSpPr/>
          <p:nvPr/>
        </p:nvCxnSpPr>
        <p:spPr>
          <a:xfrm>
            <a:off x="3408947" y="3886245"/>
            <a:ext cx="1352696" cy="10625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2188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i="1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i="1">
                              <a:latin typeface="Cambria Math"/>
                            </a:rPr>
                            <m:t>𝑟</m:t>
                          </m:r>
                          <m:r>
                            <a:rPr lang="pt-BR" sz="3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839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01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29940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02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134311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0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1265326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70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77505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71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4601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72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𝐴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r>
                        <a:rPr lang="pt-BR" sz="2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3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pSp>
        <p:nvGrpSpPr>
          <p:cNvPr id="67" name="Agrupar 66"/>
          <p:cNvGrpSpPr/>
          <p:nvPr/>
        </p:nvGrpSpPr>
        <p:grpSpPr>
          <a:xfrm>
            <a:off x="695731" y="1518532"/>
            <a:ext cx="4158979" cy="4483369"/>
            <a:chOff x="695731" y="1518532"/>
            <a:chExt cx="4158979" cy="448336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0"/>
            <a:stretch/>
          </p:blipFill>
          <p:spPr>
            <a:xfrm>
              <a:off x="695731" y="1518532"/>
              <a:ext cx="4158979" cy="44833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5" name="Conector de seta reta 4"/>
            <p:cNvCxnSpPr/>
            <p:nvPr/>
          </p:nvCxnSpPr>
          <p:spPr>
            <a:xfrm>
              <a:off x="1131798" y="3572702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/>
            <p:nvPr/>
          </p:nvCxnSpPr>
          <p:spPr>
            <a:xfrm flipV="1">
              <a:off x="1131797" y="2251689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>
              <a:off x="1131797" y="3580864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1679346" y="3760217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1" name="Grupo 10"/>
            <p:cNvGrpSpPr/>
            <p:nvPr/>
          </p:nvGrpSpPr>
          <p:grpSpPr>
            <a:xfrm>
              <a:off x="1456119" y="3775876"/>
              <a:ext cx="2164136" cy="1533258"/>
              <a:chOff x="4000389" y="4347061"/>
              <a:chExt cx="3033031" cy="1989054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7" name="Grupo 16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1" name="Elipse 20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sp>
                <p:nvSpPr>
                  <p:cNvPr id="22" name="Elipse 21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cxnSp>
                <p:nvCxnSpPr>
                  <p:cNvPr id="23" name="Conector de seta reta 22"/>
                  <p:cNvCxnSpPr>
                    <a:endCxn id="21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de seta reta 23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de seta reta 17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de seta reta 18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de seta reta 19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4" name="Objeto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121775"/>
                  </p:ext>
                </p:extLst>
              </p:nvPr>
            </p:nvGraphicFramePr>
            <p:xfrm>
              <a:off x="6546844" y="4660158"/>
              <a:ext cx="376594" cy="5500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80" name="Equação" r:id="rId5" imgW="164880" imgH="241200" progId="Equation.3">
                      <p:embed/>
                    </p:oleObj>
                  </mc:Choice>
                  <mc:Fallback>
                    <p:oleObj name="Equação" r:id="rId5" imgW="1648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546844" y="4660158"/>
                            <a:ext cx="376594" cy="5500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to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74459"/>
                  </p:ext>
                </p:extLst>
              </p:nvPr>
            </p:nvGraphicFramePr>
            <p:xfrm>
              <a:off x="5408617" y="4629693"/>
              <a:ext cx="339441" cy="538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81" name="Equação" r:id="rId7" imgW="152280" imgH="241200" progId="Equation.3">
                      <p:embed/>
                    </p:oleObj>
                  </mc:Choice>
                  <mc:Fallback>
                    <p:oleObj name="Equação" r:id="rId7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08617" y="4629693"/>
                            <a:ext cx="339441" cy="5382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773162"/>
                  </p:ext>
                </p:extLst>
              </p:nvPr>
            </p:nvGraphicFramePr>
            <p:xfrm>
              <a:off x="5695707" y="5575803"/>
              <a:ext cx="376594" cy="5940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82" name="Equação" r:id="rId9" imgW="152280" imgH="241200" progId="Equation.3">
                      <p:embed/>
                    </p:oleObj>
                  </mc:Choice>
                  <mc:Fallback>
                    <p:oleObj name="Equação" r:id="rId9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95707" y="5575803"/>
                            <a:ext cx="376594" cy="59406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Grupo 2"/>
          <p:cNvGrpSpPr/>
          <p:nvPr/>
        </p:nvGrpSpPr>
        <p:grpSpPr>
          <a:xfrm>
            <a:off x="5628836" y="2917625"/>
            <a:ext cx="3041636" cy="2111157"/>
            <a:chOff x="4616464" y="2348562"/>
            <a:chExt cx="4566352" cy="2988000"/>
          </a:xfrm>
        </p:grpSpPr>
        <p:grpSp>
          <p:nvGrpSpPr>
            <p:cNvPr id="26" name="Group 8"/>
            <p:cNvGrpSpPr/>
            <p:nvPr/>
          </p:nvGrpSpPr>
          <p:grpSpPr>
            <a:xfrm>
              <a:off x="4616464" y="2348562"/>
              <a:ext cx="4566352" cy="2988000"/>
              <a:chOff x="3263892" y="2954152"/>
              <a:chExt cx="4566352" cy="2988000"/>
            </a:xfrm>
          </p:grpSpPr>
          <p:grpSp>
            <p:nvGrpSpPr>
              <p:cNvPr id="27" name="Grupo 26"/>
              <p:cNvGrpSpPr>
                <a:grpSpLocks noChangeAspect="1"/>
              </p:cNvGrpSpPr>
              <p:nvPr/>
            </p:nvGrpSpPr>
            <p:grpSpPr>
              <a:xfrm>
                <a:off x="3263892" y="2954152"/>
                <a:ext cx="4566352" cy="2988000"/>
                <a:chOff x="4000389" y="4347061"/>
                <a:chExt cx="3033031" cy="198905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4000389" y="4347061"/>
                  <a:ext cx="3033031" cy="1989054"/>
                  <a:chOff x="4000389" y="4347061"/>
                  <a:chExt cx="3033031" cy="1989054"/>
                </a:xfrm>
              </p:grpSpPr>
              <p:grpSp>
                <p:nvGrpSpPr>
                  <p:cNvPr id="35" name="Grupo 34"/>
                  <p:cNvGrpSpPr/>
                  <p:nvPr/>
                </p:nvGrpSpPr>
                <p:grpSpPr>
                  <a:xfrm>
                    <a:off x="4000389" y="4347061"/>
                    <a:ext cx="3033031" cy="1989054"/>
                    <a:chOff x="1087402" y="4420715"/>
                    <a:chExt cx="3033031" cy="1989054"/>
                  </a:xfrm>
                </p:grpSpPr>
                <p:sp>
                  <p:nvSpPr>
                    <p:cNvPr id="39" name="Elipse 38"/>
                    <p:cNvSpPr/>
                    <p:nvPr/>
                  </p:nvSpPr>
                  <p:spPr>
                    <a:xfrm rot="20044804">
                      <a:off x="1087402" y="4466207"/>
                      <a:ext cx="3033031" cy="194356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Elipse 39"/>
                    <p:cNvSpPr/>
                    <p:nvPr/>
                  </p:nvSpPr>
                  <p:spPr>
                    <a:xfrm rot="20196374">
                      <a:off x="1934585" y="4420715"/>
                      <a:ext cx="1576122" cy="193317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41" name="Conector de seta reta 40"/>
                    <p:cNvCxnSpPr>
                      <a:endCxn id="39" idx="6"/>
                    </p:cNvCxnSpPr>
                    <p:nvPr/>
                  </p:nvCxnSpPr>
                  <p:spPr>
                    <a:xfrm flipV="1">
                      <a:off x="2512864" y="4775097"/>
                      <a:ext cx="1455016" cy="7653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ector de seta reta 41"/>
                    <p:cNvCxnSpPr/>
                    <p:nvPr/>
                  </p:nvCxnSpPr>
                  <p:spPr>
                    <a:xfrm>
                      <a:off x="2512864" y="5540464"/>
                      <a:ext cx="876722" cy="50561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Conector de seta reta 42"/>
                    <p:cNvCxnSpPr/>
                    <p:nvPr/>
                  </p:nvCxnSpPr>
                  <p:spPr>
                    <a:xfrm flipV="1">
                      <a:off x="2512864" y="4446413"/>
                      <a:ext cx="0" cy="11160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Conector de seta reta 35"/>
                  <p:cNvCxnSpPr/>
                  <p:nvPr/>
                </p:nvCxnSpPr>
                <p:spPr>
                  <a:xfrm flipH="1">
                    <a:off x="4235480" y="5459433"/>
                    <a:ext cx="1215704" cy="69364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de seta reta 36"/>
                  <p:cNvCxnSpPr/>
                  <p:nvPr/>
                </p:nvCxnSpPr>
                <p:spPr>
                  <a:xfrm>
                    <a:off x="5425851" y="5465638"/>
                    <a:ext cx="0" cy="6986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de seta reta 37"/>
                  <p:cNvCxnSpPr/>
                  <p:nvPr/>
                </p:nvCxnSpPr>
                <p:spPr>
                  <a:xfrm flipH="1" flipV="1">
                    <a:off x="4805044" y="5092010"/>
                    <a:ext cx="652302" cy="39687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2" name="Objeto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2752918"/>
                    </p:ext>
                  </p:extLst>
                </p:nvPr>
              </p:nvGraphicFramePr>
              <p:xfrm>
                <a:off x="5690681" y="5219653"/>
                <a:ext cx="214330" cy="30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83" name="Equação" r:id="rId11" imgW="152280" imgH="215640" progId="Equation.3">
                        <p:embed/>
                      </p:oleObj>
                    </mc:Choice>
                    <mc:Fallback>
                      <p:oleObj name="Equação" r:id="rId11" imgW="1522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90681" y="5219653"/>
                              <a:ext cx="214330" cy="303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Objeto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089674"/>
                    </p:ext>
                  </p:extLst>
                </p:nvPr>
              </p:nvGraphicFramePr>
              <p:xfrm>
                <a:off x="5422022" y="4951998"/>
                <a:ext cx="241271" cy="3159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84" name="Equação" r:id="rId13" imgW="164880" imgH="215640" progId="Equation.3">
                        <p:embed/>
                      </p:oleObj>
                    </mc:Choice>
                    <mc:Fallback>
                      <p:oleObj name="Equação" r:id="rId13" imgW="1648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2022" y="4951998"/>
                              <a:ext cx="241271" cy="31593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to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8278491"/>
                    </p:ext>
                  </p:extLst>
                </p:nvPr>
              </p:nvGraphicFramePr>
              <p:xfrm>
                <a:off x="5466068" y="5499685"/>
                <a:ext cx="243722" cy="337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85" name="Equação" r:id="rId15" imgW="164880" imgH="228600" progId="Equation.3">
                        <p:embed/>
                      </p:oleObj>
                    </mc:Choice>
                    <mc:Fallback>
                      <p:oleObj name="Equação" r:id="rId15" imgW="16488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66068" y="5499685"/>
                              <a:ext cx="243722" cy="3372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8" name="Conector de seta reta 27"/>
              <p:cNvCxnSpPr/>
              <p:nvPr/>
            </p:nvCxnSpPr>
            <p:spPr>
              <a:xfrm flipV="1">
                <a:off x="5423595" y="4234735"/>
                <a:ext cx="0" cy="41545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V="1">
                <a:off x="5416833" y="4398013"/>
                <a:ext cx="436961" cy="244654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5407269" y="4625383"/>
                <a:ext cx="381217" cy="22737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4" name="Objeto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955183"/>
                </p:ext>
              </p:extLst>
            </p:nvPr>
          </p:nvGraphicFramePr>
          <p:xfrm>
            <a:off x="8583525" y="2999806"/>
            <a:ext cx="355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86" name="Equação" r:id="rId17" imgW="164880" imgH="241200" progId="Equation.3">
                    <p:embed/>
                  </p:oleObj>
                </mc:Choice>
                <mc:Fallback>
                  <p:oleObj name="Equação" r:id="rId17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83525" y="2999806"/>
                          <a:ext cx="355600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to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544572"/>
                </p:ext>
              </p:extLst>
            </p:nvPr>
          </p:nvGraphicFramePr>
          <p:xfrm>
            <a:off x="6781712" y="2526731"/>
            <a:ext cx="31908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87" name="Equação" r:id="rId19" imgW="152280" imgH="241200" progId="Equation.3">
                    <p:embed/>
                  </p:oleObj>
                </mc:Choice>
                <mc:Fallback>
                  <p:oleObj name="Equação" r:id="rId1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81712" y="2526731"/>
                          <a:ext cx="31908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750750"/>
                </p:ext>
              </p:extLst>
            </p:nvPr>
          </p:nvGraphicFramePr>
          <p:xfrm>
            <a:off x="7580225" y="4476181"/>
            <a:ext cx="352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88" name="Equação" r:id="rId21" imgW="152280" imgH="241200" progId="Equation.3">
                    <p:embed/>
                  </p:oleObj>
                </mc:Choice>
                <mc:Fallback>
                  <p:oleObj name="Equação" r:id="rId2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580225" y="4476181"/>
                          <a:ext cx="352425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Seta para a direita 46"/>
          <p:cNvSpPr/>
          <p:nvPr/>
        </p:nvSpPr>
        <p:spPr>
          <a:xfrm>
            <a:off x="4429304" y="3199905"/>
            <a:ext cx="906236" cy="674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32</a:t>
            </a:fld>
            <a:endParaRPr lang="pt-BR"/>
          </a:p>
        </p:txBody>
      </p:sp>
      <p:cxnSp>
        <p:nvCxnSpPr>
          <p:cNvPr id="53" name="Conector de seta reta 30"/>
          <p:cNvCxnSpPr/>
          <p:nvPr/>
        </p:nvCxnSpPr>
        <p:spPr>
          <a:xfrm flipV="1">
            <a:off x="5080844" y="5668111"/>
            <a:ext cx="0" cy="4154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31"/>
          <p:cNvCxnSpPr/>
          <p:nvPr/>
        </p:nvCxnSpPr>
        <p:spPr>
          <a:xfrm flipV="1">
            <a:off x="5074082" y="5831389"/>
            <a:ext cx="436961" cy="2446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32"/>
          <p:cNvCxnSpPr/>
          <p:nvPr/>
        </p:nvCxnSpPr>
        <p:spPr>
          <a:xfrm>
            <a:off x="5064518" y="6058759"/>
            <a:ext cx="381217" cy="2273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5653871" y="5811898"/>
            <a:ext cx="318228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local</a:t>
            </a:r>
          </a:p>
        </p:txBody>
      </p:sp>
      <p:cxnSp>
        <p:nvCxnSpPr>
          <p:cNvPr id="58" name="Conector de seta reta 31"/>
          <p:cNvCxnSpPr>
            <a:cxnSpLocks/>
          </p:cNvCxnSpPr>
          <p:nvPr/>
        </p:nvCxnSpPr>
        <p:spPr>
          <a:xfrm flipV="1">
            <a:off x="381800" y="5558576"/>
            <a:ext cx="298088" cy="35052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32"/>
          <p:cNvCxnSpPr>
            <a:cxnSpLocks/>
          </p:cNvCxnSpPr>
          <p:nvPr/>
        </p:nvCxnSpPr>
        <p:spPr>
          <a:xfrm flipV="1">
            <a:off x="372236" y="5881347"/>
            <a:ext cx="582960" cy="10472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1054353" y="5817235"/>
            <a:ext cx="37369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62" name="Conector de seta reta 32"/>
          <p:cNvCxnSpPr>
            <a:cxnSpLocks/>
          </p:cNvCxnSpPr>
          <p:nvPr/>
        </p:nvCxnSpPr>
        <p:spPr>
          <a:xfrm flipH="1">
            <a:off x="372236" y="5912508"/>
            <a:ext cx="9564" cy="37711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458479"/>
            <a:ext cx="8768768" cy="2896384"/>
            <a:chOff x="446565" y="1693894"/>
            <a:chExt cx="9513290" cy="2211487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4050" y="2756699"/>
              <a:ext cx="2060021" cy="905074"/>
              <a:chOff x="4497020" y="4648556"/>
              <a:chExt cx="4178272" cy="1678962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648556"/>
                <a:ext cx="4178272" cy="1678962"/>
                <a:chOff x="1584033" y="4722210"/>
                <a:chExt cx="4178272" cy="1678962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4225582" y="5855234"/>
                  <a:ext cx="573548" cy="259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70"/>
            <p:cNvSpPr/>
            <p:nvPr/>
          </p:nvSpPr>
          <p:spPr>
            <a:xfrm rot="12073110">
              <a:off x="7297004" y="2381827"/>
              <a:ext cx="370782" cy="360752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71"/>
            <p:cNvSpPr txBox="1"/>
            <p:nvPr/>
          </p:nvSpPr>
          <p:spPr>
            <a:xfrm>
              <a:off x="6802328" y="2504101"/>
              <a:ext cx="356865" cy="3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dirty="0">
                  <a:solidFill>
                    <a:srgbClr val="FF0000"/>
                  </a:solidFill>
                </a:rPr>
                <a:t>ζ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Arc 75"/>
            <p:cNvSpPr/>
            <p:nvPr/>
          </p:nvSpPr>
          <p:spPr>
            <a:xfrm rot="11844005">
              <a:off x="4121271" y="2076048"/>
              <a:ext cx="125842" cy="263573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6773512" y="1693894"/>
              <a:ext cx="2995163" cy="28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>
              <a:cxnSpLocks/>
            </p:cNvCxnSpPr>
            <p:nvPr/>
          </p:nvCxnSpPr>
          <p:spPr>
            <a:xfrm flipH="1">
              <a:off x="855840" y="1928399"/>
              <a:ext cx="5140173" cy="1072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75"/>
          <p:cNvSpPr/>
          <p:nvPr/>
        </p:nvSpPr>
        <p:spPr>
          <a:xfrm rot="11844005">
            <a:off x="4483785" y="2889472"/>
            <a:ext cx="832204" cy="738503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83"/>
          <p:cNvSpPr txBox="1"/>
          <p:nvPr/>
        </p:nvSpPr>
        <p:spPr>
          <a:xfrm>
            <a:off x="4196633" y="3138140"/>
            <a:ext cx="39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FF0000"/>
                </a:solidFill>
              </a:rPr>
              <a:t>η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1928"/>
              </p:ext>
            </p:extLst>
          </p:nvPr>
        </p:nvGraphicFramePr>
        <p:xfrm>
          <a:off x="184732" y="4205196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8" name="Equação" r:id="rId4" imgW="241200" imgH="139680" progId="Equation.3">
                  <p:embed/>
                </p:oleObj>
              </mc:Choice>
              <mc:Fallback>
                <p:oleObj name="Equação" r:id="rId4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32" y="4205196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693635" y="267612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strike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1510393" y="3111325"/>
            <a:ext cx="6313714" cy="77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/>
          <p:cNvCxnSpPr/>
          <p:nvPr/>
        </p:nvCxnSpPr>
        <p:spPr>
          <a:xfrm flipH="1">
            <a:off x="1804308" y="5027432"/>
            <a:ext cx="1207693" cy="101413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2062086" y="5755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plunge</a:t>
            </a:r>
            <a:endParaRPr lang="pt-BR" dirty="0"/>
          </a:p>
        </p:txBody>
      </p:sp>
      <p:cxnSp>
        <p:nvCxnSpPr>
          <p:cNvPr id="51" name="Conector reto 50"/>
          <p:cNvCxnSpPr/>
          <p:nvPr/>
        </p:nvCxnSpPr>
        <p:spPr>
          <a:xfrm flipH="1">
            <a:off x="4433640" y="3119029"/>
            <a:ext cx="866234" cy="72297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3816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7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20815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64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524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65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2750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8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829046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9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</a:rPr>
                        <m:t>𝑉</m:t>
                      </m:r>
                      <m:r>
                        <a:rPr lang="pt-BR" sz="3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09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37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476643" y="1677560"/>
            <a:ext cx="4899286" cy="4483369"/>
            <a:chOff x="2232575" y="1823913"/>
            <a:chExt cx="4899286" cy="4483369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575" y="1823913"/>
              <a:ext cx="4899286" cy="4483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Conector de seta reta 27"/>
            <p:cNvCxnSpPr/>
            <p:nvPr/>
          </p:nvCxnSpPr>
          <p:spPr>
            <a:xfrm flipV="1">
              <a:off x="5788555" y="4649423"/>
              <a:ext cx="437493" cy="725213"/>
            </a:xfrm>
            <a:prstGeom prst="straightConnector1">
              <a:avLst/>
            </a:prstGeom>
            <a:ln w="412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963" name="Equação" r:id="rId4" imgW="203040" imgH="164880" progId="Equation.3">
                        <p:embed/>
                      </p:oleObj>
                    </mc:Choice>
                    <mc:Fallback>
                      <p:oleObj name="Equação" r:id="rId4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99" name="Equação" r:id="rId6" imgW="203040" imgH="164880" progId="Equation.3">
                        <p:embed/>
                      </p:oleObj>
                    </mc:Choice>
                    <mc:Fallback>
                      <p:oleObj name="Equação" r:id="rId6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30" name="Conector de seta reta 29"/>
            <p:cNvCxnSpPr/>
            <p:nvPr/>
          </p:nvCxnSpPr>
          <p:spPr>
            <a:xfrm>
              <a:off x="3408948" y="3878083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flipV="1">
              <a:off x="3408947" y="2557070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>
              <a:off x="3408947" y="3886245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>
              <a:off x="2563739" y="2162236"/>
              <a:ext cx="537170" cy="4545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/>
                <p:cNvSpPr txBox="1"/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4" name="CaixaDe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3956496" y="4065598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36" name="Grupo 35"/>
            <p:cNvGrpSpPr/>
            <p:nvPr/>
          </p:nvGrpSpPr>
          <p:grpSpPr>
            <a:xfrm>
              <a:off x="3733269" y="4081257"/>
              <a:ext cx="2164136" cy="1533258"/>
              <a:chOff x="4000389" y="4347061"/>
              <a:chExt cx="3033031" cy="1989054"/>
            </a:xfrm>
          </p:grpSpPr>
          <p:grpSp>
            <p:nvGrpSpPr>
              <p:cNvPr id="37" name="Grupo 36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41" name="Grupo 40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45" name="Elipse 44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Elipse 45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47" name="Conector de seta reta 46"/>
                  <p:cNvCxnSpPr>
                    <a:endCxn id="45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ector de seta reta 47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ector de seta reta 48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Conector de seta reta 41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de seta reta 42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de seta reta 43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4" name="Equação" r:id="rId10" imgW="164880" imgH="241200" progId="Equation.3">
                          <p:embed/>
                        </p:oleObj>
                      </mc:Choice>
                      <mc:Fallback>
                        <p:oleObj name="Equação" r:id="rId10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0" name="Equação" r:id="rId12" imgW="164880" imgH="241200" progId="Equation.3">
                          <p:embed/>
                        </p:oleObj>
                      </mc:Choice>
                      <mc:Fallback>
                        <p:oleObj name="Equação" r:id="rId12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5" name="Equação" r:id="rId14" imgW="152280" imgH="241200" progId="Equation.3">
                          <p:embed/>
                        </p:oleObj>
                      </mc:Choice>
                      <mc:Fallback>
                        <p:oleObj name="Equação" r:id="rId14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1" name="Equação" r:id="rId16" imgW="152280" imgH="241200" progId="Equation.3">
                          <p:embed/>
                        </p:oleObj>
                      </mc:Choice>
                      <mc:Fallback>
                        <p:oleObj name="Equação" r:id="rId16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6" name="Equação" r:id="rId18" imgW="152280" imgH="241200" progId="Equation.3">
                          <p:embed/>
                        </p:oleObj>
                      </mc:Choice>
                      <mc:Fallback>
                        <p:oleObj name="Equação" r:id="rId18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2" name="Equação" r:id="rId20" imgW="152280" imgH="241200" progId="Equation.3">
                          <p:embed/>
                        </p:oleObj>
                      </mc:Choice>
                      <mc:Fallback>
                        <p:oleObj name="Equação" r:id="rId20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50" name="Elipse 49"/>
            <p:cNvSpPr/>
            <p:nvPr/>
          </p:nvSpPr>
          <p:spPr>
            <a:xfrm>
              <a:off x="3794877" y="374726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4118721" y="36547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222137" y="343159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4418073" y="378265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Elipse 54"/>
            <p:cNvSpPr/>
            <p:nvPr/>
          </p:nvSpPr>
          <p:spPr>
            <a:xfrm>
              <a:off x="4570473" y="355950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4831721" y="37554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>
              <a:off x="4570473" y="328193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>
              <a:off x="4848049" y="308599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Elipse 58"/>
            <p:cNvSpPr/>
            <p:nvPr/>
          </p:nvSpPr>
          <p:spPr>
            <a:xfrm>
              <a:off x="4897033" y="341255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Elipse 59"/>
            <p:cNvSpPr/>
            <p:nvPr/>
          </p:nvSpPr>
          <p:spPr>
            <a:xfrm>
              <a:off x="5231757" y="325743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5166445" y="282474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5212713" y="357311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5536557" y="367653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Elipse 63"/>
            <p:cNvSpPr/>
            <p:nvPr/>
          </p:nvSpPr>
          <p:spPr>
            <a:xfrm>
              <a:off x="5531109" y="29853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Elipse 64"/>
            <p:cNvSpPr/>
            <p:nvPr/>
          </p:nvSpPr>
          <p:spPr>
            <a:xfrm>
              <a:off x="5683509" y="33418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Elipse 65"/>
            <p:cNvSpPr/>
            <p:nvPr/>
          </p:nvSpPr>
          <p:spPr>
            <a:xfrm>
              <a:off x="5974697" y="359217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aixaDeTexto 66"/>
                <p:cNvSpPr txBox="1"/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67" name="CaixaDe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/>
              <p:cNvSpPr txBox="1"/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32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32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9" name="CaixaDeTexto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97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18053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7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4" name="Elipse 13"/>
          <p:cNvSpPr/>
          <p:nvPr/>
        </p:nvSpPr>
        <p:spPr>
          <a:xfrm>
            <a:off x="2490107" y="1494063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161060" y="1583871"/>
            <a:ext cx="876301" cy="89398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804807" y="1494063"/>
            <a:ext cx="601436" cy="89807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/>
          <p:cNvCxnSpPr/>
          <p:nvPr/>
        </p:nvCxnSpPr>
        <p:spPr>
          <a:xfrm rot="5400000">
            <a:off x="2116591" y="2577872"/>
            <a:ext cx="1036865" cy="97563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5" idx="4"/>
          </p:cNvCxnSpPr>
          <p:nvPr/>
        </p:nvCxnSpPr>
        <p:spPr>
          <a:xfrm rot="5400000">
            <a:off x="4305296" y="2771773"/>
            <a:ext cx="5878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/>
          <p:nvPr/>
        </p:nvCxnSpPr>
        <p:spPr>
          <a:xfrm rot="16200000" flipH="1">
            <a:off x="6096671" y="2471736"/>
            <a:ext cx="1191991" cy="11634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887086" y="3649438"/>
            <a:ext cx="2520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Campo resultante total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141118" y="3148693"/>
            <a:ext cx="291618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Campo geomagnético local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585377" y="3712421"/>
            <a:ext cx="30187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Potencial magnético escalar</a:t>
            </a:r>
          </a:p>
        </p:txBody>
      </p:sp>
    </p:spTree>
    <p:extLst>
      <p:ext uri="{BB962C8B-B14F-4D97-AF65-F5344CB8AC3E}">
        <p14:creationId xmlns:p14="http://schemas.microsoft.com/office/powerpoint/2010/main" val="412050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8542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4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35399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5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71167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494273" y="4455640"/>
            <a:ext cx="4828841" cy="1924050"/>
            <a:chOff x="494273" y="4390328"/>
            <a:chExt cx="4828841" cy="192405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364" y="4390328"/>
              <a:ext cx="1428750" cy="192405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3" y="4472086"/>
              <a:ext cx="3120947" cy="176053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422202" y="5836267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 (1873)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1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766634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1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335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2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50643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3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4" name="Elipse 13"/>
          <p:cNvSpPr/>
          <p:nvPr/>
        </p:nvSpPr>
        <p:spPr>
          <a:xfrm>
            <a:off x="4400076" y="4270310"/>
            <a:ext cx="1311743" cy="89700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angulado 21"/>
          <p:cNvCxnSpPr>
            <a:cxnSpLocks/>
            <a:stCxn id="14" idx="4"/>
          </p:cNvCxnSpPr>
          <p:nvPr/>
        </p:nvCxnSpPr>
        <p:spPr>
          <a:xfrm rot="16200000" flipH="1">
            <a:off x="5152611" y="5070649"/>
            <a:ext cx="462545" cy="6558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819426" y="5445191"/>
            <a:ext cx="27368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Tensor de depolarização</a:t>
            </a:r>
          </a:p>
        </p:txBody>
      </p:sp>
    </p:spTree>
    <p:extLst>
      <p:ext uri="{BB962C8B-B14F-4D97-AF65-F5344CB8AC3E}">
        <p14:creationId xmlns:p14="http://schemas.microsoft.com/office/powerpoint/2010/main" val="3714835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04029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8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25194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9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969667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60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30314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3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76611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8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cxnSp>
        <p:nvCxnSpPr>
          <p:cNvPr id="17" name="Conector de seta reta 30"/>
          <p:cNvCxnSpPr/>
          <p:nvPr/>
        </p:nvCxnSpPr>
        <p:spPr>
          <a:xfrm>
            <a:off x="7013463" y="3658778"/>
            <a:ext cx="0" cy="839743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31"/>
          <p:cNvCxnSpPr/>
          <p:nvPr/>
        </p:nvCxnSpPr>
        <p:spPr>
          <a:xfrm flipV="1">
            <a:off x="7006701" y="3216729"/>
            <a:ext cx="757535" cy="434521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32"/>
          <p:cNvCxnSpPr/>
          <p:nvPr/>
        </p:nvCxnSpPr>
        <p:spPr>
          <a:xfrm>
            <a:off x="7005301" y="3642130"/>
            <a:ext cx="824249" cy="436519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53055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5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pt-BR" sz="3600" i="1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pt-BR" sz="3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pt-BR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i="1">
                            <a:latin typeface="Cambria Math"/>
                          </a:rPr>
                          <m:t>[</m:t>
                        </m:r>
                        <m:r>
                          <a:rPr lang="pt-BR" sz="3600" i="1">
                            <a:latin typeface="Cambria Math"/>
                          </a:rPr>
                          <m:t>𝐼</m:t>
                        </m:r>
                        <m:r>
                          <a:rPr lang="pt-BR" sz="36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6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pt-BR" sz="3600" i="1">
                                <a:latin typeface="Cambria Math"/>
                                <a:ea typeface="Cambria Math"/>
                              </a:rPr>
                              <m:t>†</m:t>
                            </m:r>
                          </m:sup>
                        </m:sSup>
                        <m:r>
                          <a:rPr lang="pt-BR" sz="3600" i="1">
                            <a:latin typeface="Cambria Math"/>
                          </a:rPr>
                          <m:t>𝐾</m:t>
                        </m:r>
                        <m:r>
                          <a:rPr lang="pt-BR" sz="3600" i="1">
                            <a:latin typeface="Cambria Math"/>
                          </a:rPr>
                          <m:t>]</m:t>
                        </m:r>
                      </m:e>
                      <m:sup>
                        <m:r>
                          <a:rPr lang="pt-BR" sz="3600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pt-BR" sz="3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08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91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3722914" y="1494064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angulado 5"/>
          <p:cNvCxnSpPr>
            <a:stCxn id="2" idx="4"/>
          </p:cNvCxnSpPr>
          <p:nvPr/>
        </p:nvCxnSpPr>
        <p:spPr>
          <a:xfrm rot="5400000">
            <a:off x="3443288" y="2614613"/>
            <a:ext cx="963386" cy="828675"/>
          </a:xfrm>
          <a:prstGeom prst="bentConnector3">
            <a:avLst>
              <a:gd name="adj1" fmla="val 466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2" idx="4"/>
          </p:cNvCxnSpPr>
          <p:nvPr/>
        </p:nvCxnSpPr>
        <p:spPr>
          <a:xfrm rot="16200000" flipH="1">
            <a:off x="4320948" y="2565626"/>
            <a:ext cx="898075" cy="8613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/>
          <p:cNvSpPr txBox="1"/>
          <p:nvPr/>
        </p:nvSpPr>
        <p:spPr>
          <a:xfrm>
            <a:off x="2168641" y="4323193"/>
            <a:ext cx="18565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Dentro do corpo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699682" y="4320878"/>
            <a:ext cx="16097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Fora do corpo</a:t>
            </a:r>
          </a:p>
        </p:txBody>
      </p:sp>
    </p:spTree>
    <p:extLst>
      <p:ext uri="{BB962C8B-B14F-4D97-AF65-F5344CB8AC3E}">
        <p14:creationId xmlns:p14="http://schemas.microsoft.com/office/powerpoint/2010/main" val="297218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36310"/>
              </p:ext>
            </p:extLst>
          </p:nvPr>
        </p:nvGraphicFramePr>
        <p:xfrm>
          <a:off x="1565275" y="1689100"/>
          <a:ext cx="66770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4" name="Equação" r:id="rId3" imgW="2133360" imgH="444240" progId="Equation.3">
                  <p:embed/>
                </p:oleObj>
              </mc:Choice>
              <mc:Fallback>
                <p:oleObj name="Equação" r:id="rId3" imgW="21333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275" y="1689100"/>
                        <a:ext cx="6677025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7033"/>
              </p:ext>
            </p:extLst>
          </p:nvPr>
        </p:nvGraphicFramePr>
        <p:xfrm>
          <a:off x="1687513" y="3663950"/>
          <a:ext cx="6205537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5" name="Equação" r:id="rId5" imgW="1739880" imgH="444240" progId="Equation.3">
                  <p:embed/>
                </p:oleObj>
              </mc:Choice>
              <mc:Fallback>
                <p:oleObj name="Equação" r:id="rId5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7513" y="3663950"/>
                        <a:ext cx="6205537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46265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8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93354"/>
              </p:ext>
            </p:extLst>
          </p:nvPr>
        </p:nvGraphicFramePr>
        <p:xfrm>
          <a:off x="1249363" y="3386138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9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9363" y="3386138"/>
                        <a:ext cx="6897687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30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49" y="4686298"/>
            <a:ext cx="1339364" cy="1629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7071813" y="59625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Dirichlet</a:t>
            </a:r>
            <a:r>
              <a:rPr lang="pt-BR" dirty="0"/>
              <a:t> (1839)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58269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7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87322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8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944186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9" name="Equação" r:id="rId8" imgW="1981080" imgH="279360" progId="Equation.3">
                  <p:embed/>
                </p:oleObj>
              </mc:Choice>
              <mc:Fallback>
                <p:oleObj name="Equação" r:id="rId8" imgW="1981080" imgH="279360" progId="Equation.3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</p:spTree>
    <p:extLst>
      <p:ext uri="{BB962C8B-B14F-4D97-AF65-F5344CB8AC3E}">
        <p14:creationId xmlns:p14="http://schemas.microsoft.com/office/powerpoint/2010/main" val="604744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608881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3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55025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4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3763736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928507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068785" y="3405079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993689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5" name="Equação" r:id="rId8" imgW="1981080" imgH="279360" progId="Equation.3">
                  <p:embed/>
                </p:oleObj>
              </mc:Choice>
              <mc:Fallback>
                <p:oleObj name="Equação" r:id="rId8" imgW="1981080" imgH="279360" progId="Equation.3">
                  <p:embed/>
                  <p:pic>
                    <p:nvPicPr>
                      <p:cNvPr id="15" name="Objeto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27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4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2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88478"/>
              </p:ext>
            </p:extLst>
          </p:nvPr>
        </p:nvGraphicFramePr>
        <p:xfrm>
          <a:off x="2446338" y="3433763"/>
          <a:ext cx="4765675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3" name="Equação" r:id="rId5" imgW="1523880" imgH="431640" progId="Equation.3">
                  <p:embed/>
                </p:oleObj>
              </mc:Choice>
              <mc:Fallback>
                <p:oleObj name="Equação" r:id="rId5" imgW="15238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6338" y="3433763"/>
                        <a:ext cx="4765675" cy="135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4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5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ipse 17"/>
          <p:cNvSpPr/>
          <p:nvPr/>
        </p:nvSpPr>
        <p:spPr>
          <a:xfrm>
            <a:off x="1782025" y="3520623"/>
            <a:ext cx="827663" cy="97090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21"/>
          <p:cNvCxnSpPr>
            <a:cxnSpLocks/>
            <a:stCxn id="18" idx="4"/>
          </p:cNvCxnSpPr>
          <p:nvPr/>
        </p:nvCxnSpPr>
        <p:spPr>
          <a:xfrm rot="16200000" flipH="1">
            <a:off x="2439332" y="4248052"/>
            <a:ext cx="591192" cy="10781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48610" y="4836357"/>
            <a:ext cx="30786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Fatores de desmagnetização</a:t>
            </a:r>
          </a:p>
        </p:txBody>
      </p:sp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1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82721"/>
              </p:ext>
            </p:extLst>
          </p:nvPr>
        </p:nvGraphicFramePr>
        <p:xfrm>
          <a:off x="748388" y="3363913"/>
          <a:ext cx="79438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2" name="Equação" r:id="rId5" imgW="2844720" imgH="431640" progId="Equation.3">
                  <p:embed/>
                </p:oleObj>
              </mc:Choice>
              <mc:Fallback>
                <p:oleObj name="Equação" r:id="rId5" imgW="2844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388" y="3363913"/>
                        <a:ext cx="7943850" cy="123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220518"/>
              </p:ext>
            </p:extLst>
          </p:nvPr>
        </p:nvGraphicFramePr>
        <p:xfrm>
          <a:off x="2308225" y="4903788"/>
          <a:ext cx="45402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3" name="Equação" r:id="rId7" imgW="1625400" imgH="431640" progId="Equation.3">
                  <p:embed/>
                </p:oleObj>
              </mc:Choice>
              <mc:Fallback>
                <p:oleObj name="Equação" r:id="rId7" imgW="16254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4903788"/>
                        <a:ext cx="4540250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25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48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ipse 16"/>
          <p:cNvSpPr/>
          <p:nvPr/>
        </p:nvSpPr>
        <p:spPr>
          <a:xfrm>
            <a:off x="1933648" y="3664462"/>
            <a:ext cx="885587" cy="96338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458706" y="3664462"/>
            <a:ext cx="733195" cy="89398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4191900" y="3593915"/>
            <a:ext cx="3758011" cy="109651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angulado 17"/>
          <p:cNvCxnSpPr>
            <a:cxnSpLocks/>
          </p:cNvCxnSpPr>
          <p:nvPr/>
        </p:nvCxnSpPr>
        <p:spPr>
          <a:xfrm rot="5400000">
            <a:off x="1800800" y="4760692"/>
            <a:ext cx="752539" cy="4868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do 19"/>
          <p:cNvCxnSpPr>
            <a:cxnSpLocks/>
            <a:stCxn id="18" idx="4"/>
          </p:cNvCxnSpPr>
          <p:nvPr/>
        </p:nvCxnSpPr>
        <p:spPr>
          <a:xfrm rot="16200000" flipH="1">
            <a:off x="3785687" y="4598065"/>
            <a:ext cx="564745" cy="4855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cxnSpLocks/>
          </p:cNvCxnSpPr>
          <p:nvPr/>
        </p:nvCxnSpPr>
        <p:spPr>
          <a:xfrm rot="16200000" flipH="1">
            <a:off x="6494041" y="4544897"/>
            <a:ext cx="1106320" cy="10925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81306" y="5419040"/>
            <a:ext cx="210866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Campo magnético do corpo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141713" y="5223953"/>
            <a:ext cx="285561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Tensor de depolarização fora do corpo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838133" y="5690949"/>
            <a:ext cx="16105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Magnetização</a:t>
            </a:r>
          </a:p>
        </p:txBody>
      </p:sp>
    </p:spTree>
    <p:extLst>
      <p:ext uri="{BB962C8B-B14F-4D97-AF65-F5344CB8AC3E}">
        <p14:creationId xmlns:p14="http://schemas.microsoft.com/office/powerpoint/2010/main" val="4170367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4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40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4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1894"/>
          <a:stretch/>
        </p:blipFill>
        <p:spPr>
          <a:xfrm>
            <a:off x="2960516" y="3593560"/>
            <a:ext cx="5875636" cy="9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111659" y="4117165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Emerson et al. (1985)</a:t>
            </a:r>
          </a:p>
        </p:txBody>
      </p:sp>
    </p:spTree>
    <p:extLst>
      <p:ext uri="{BB962C8B-B14F-4D97-AF65-F5344CB8AC3E}">
        <p14:creationId xmlns:p14="http://schemas.microsoft.com/office/powerpoint/2010/main" val="405241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63</a:t>
            </a:fld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705250" y="5682335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http://localhost:8888/notebooks/Cookbook%20-%20Apresentacao.ipynb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696290" y="1926451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62882" y="1926451"/>
            <a:ext cx="8282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Esfera</a:t>
            </a:r>
          </a:p>
        </p:txBody>
      </p:sp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67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855316" y="1859374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49022" y="1859374"/>
            <a:ext cx="9276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69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855316" y="1859374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62882" y="1819866"/>
            <a:ext cx="8680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6" y="5053030"/>
            <a:ext cx="4155621" cy="1179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102678" y="5770663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Clark et al. (1986)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1894"/>
          <a:stretch/>
        </p:blipFill>
        <p:spPr>
          <a:xfrm>
            <a:off x="2960516" y="3593560"/>
            <a:ext cx="5875636" cy="9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111659" y="4117165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Emerson et al. (1985)</a:t>
            </a:r>
          </a:p>
        </p:txBody>
      </p:sp>
    </p:spTree>
    <p:extLst>
      <p:ext uri="{BB962C8B-B14F-4D97-AF65-F5344CB8AC3E}">
        <p14:creationId xmlns:p14="http://schemas.microsoft.com/office/powerpoint/2010/main" val="34135532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17183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78</a:t>
            </a:fld>
            <a:endParaRPr 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24305"/>
              </p:ext>
            </p:extLst>
          </p:nvPr>
        </p:nvGraphicFramePr>
        <p:xfrm>
          <a:off x="835131" y="3572124"/>
          <a:ext cx="2735037" cy="136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2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31" y="3572124"/>
                        <a:ext cx="2735037" cy="1367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eta para a direita 7"/>
          <p:cNvSpPr/>
          <p:nvPr/>
        </p:nvSpPr>
        <p:spPr>
          <a:xfrm>
            <a:off x="4033144" y="4032437"/>
            <a:ext cx="1387929" cy="26125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/>
                        </a:rPr>
                        <m:t>𝐾</m:t>
                      </m:r>
                      <m:r>
                        <a:rPr lang="pt-BR" sz="3200" b="0" i="1" smtClean="0">
                          <a:latin typeface="Cambria Math"/>
                        </a:rPr>
                        <m:t>=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</p:spTree>
    <p:extLst>
      <p:ext uri="{BB962C8B-B14F-4D97-AF65-F5344CB8AC3E}">
        <p14:creationId xmlns:p14="http://schemas.microsoft.com/office/powerpoint/2010/main" val="1594505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</p:spTree>
    <p:extLst>
      <p:ext uri="{BB962C8B-B14F-4D97-AF65-F5344CB8AC3E}">
        <p14:creationId xmlns:p14="http://schemas.microsoft.com/office/powerpoint/2010/main" val="298688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39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𝑚𝑢𝑖𝑡𝑜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𝑝𝑒𝑞𝑢𝑒𝑛𝑜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: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pt-BR" sz="3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40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09960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4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82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13" name="Elipse 12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/>
          <p:cNvCxnSpPr>
            <a:stCxn id="13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Magnetização verdadeira</a:t>
            </a:r>
          </a:p>
        </p:txBody>
      </p:sp>
    </p:spTree>
    <p:extLst>
      <p:ext uri="{BB962C8B-B14F-4D97-AF65-F5344CB8AC3E}">
        <p14:creationId xmlns:p14="http://schemas.microsoft.com/office/powerpoint/2010/main" val="3396488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2355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5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83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38020"/>
              </p:ext>
            </p:extLst>
          </p:nvPr>
        </p:nvGraphicFramePr>
        <p:xfrm>
          <a:off x="2254660" y="4088461"/>
          <a:ext cx="4195126" cy="1399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6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660" y="4088461"/>
                        <a:ext cx="4195126" cy="1399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o caso isotrópico de susceptibilidade 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muito pequeno:</a:t>
                </a: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3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angulado 7"/>
          <p:cNvCxnSpPr>
            <a:stCxn id="2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Magnetização verdadeira</a:t>
            </a:r>
          </a:p>
        </p:txBody>
      </p:sp>
      <p:sp>
        <p:nvSpPr>
          <p:cNvPr id="15" name="Elipse 14"/>
          <p:cNvSpPr/>
          <p:nvPr/>
        </p:nvSpPr>
        <p:spPr>
          <a:xfrm>
            <a:off x="2271545" y="4261757"/>
            <a:ext cx="847212" cy="107137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>
            <a:stCxn id="15" idx="4"/>
          </p:cNvCxnSpPr>
          <p:nvPr/>
        </p:nvCxnSpPr>
        <p:spPr>
          <a:xfrm rot="16200000" flipH="1">
            <a:off x="2824454" y="5203829"/>
            <a:ext cx="338324" cy="59693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381885" y="5447428"/>
            <a:ext cx="2856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Magnetização aproximada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V="1">
            <a:off x="3388179" y="2155372"/>
            <a:ext cx="742947" cy="857249"/>
          </a:xfrm>
          <a:prstGeom prst="straightConnector1">
            <a:avLst/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81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14"/>
            <a:ext cx="8229600" cy="2220686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Erro de magnetização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243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537684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7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4963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8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7338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9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190945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0127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6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1158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7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87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563266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8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366083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43701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4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696296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5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88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92292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6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47211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7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4044494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0996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9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88505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0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89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67813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1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96202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2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 retangular 10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15669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3" name="Equação" r:id="rId11" imgW="952087" imgH="317362" progId="Equation.3">
                  <p:embed/>
                </p:oleObj>
              </mc:Choice>
              <mc:Fallback>
                <p:oleObj name="Equação" r:id="rId11" imgW="952087" imgH="317362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59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365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7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02935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8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90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45591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9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099576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0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8293"/>
              </p:ext>
            </p:extLst>
          </p:nvPr>
        </p:nvGraphicFramePr>
        <p:xfrm>
          <a:off x="1406072" y="5668731"/>
          <a:ext cx="6505121" cy="74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1" name="Equação" r:id="rId11" imgW="2108160" imgH="241200" progId="Equation.3">
                  <p:embed/>
                </p:oleObj>
              </mc:Choice>
              <mc:Fallback>
                <p:oleObj name="Equação" r:id="rId11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72" y="5668731"/>
                        <a:ext cx="6505121" cy="7435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030936" y="574624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o explicativo retangular 17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5440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2" name="Equação" r:id="rId13" imgW="952087" imgH="317362" progId="Equation.3">
                  <p:embed/>
                </p:oleObj>
              </mc:Choice>
              <mc:Fallback>
                <p:oleObj name="Equação" r:id="rId13" imgW="95208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93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25980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3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996721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4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5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91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97539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4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92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498271" y="4090307"/>
            <a:ext cx="4645479" cy="1126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/>
          <p:nvPr/>
        </p:nvCxnSpPr>
        <p:spPr>
          <a:xfrm>
            <a:off x="2514599" y="5233307"/>
            <a:ext cx="424543" cy="355146"/>
          </a:xfrm>
          <a:prstGeom prst="bentConnector3">
            <a:avLst>
              <a:gd name="adj1" fmla="val -3846"/>
            </a:avLst>
          </a:prstGeom>
          <a:ln w="317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000373" y="5403787"/>
            <a:ext cx="46041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linear da magnetização perturbada</a:t>
            </a:r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356278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5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reto 17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3956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6" name="Equação" r:id="rId7" imgW="1257120" imgH="241200" progId="Equation.3">
                  <p:embed/>
                </p:oleObj>
              </mc:Choice>
              <mc:Fallback>
                <p:oleObj name="Equação" r:id="rId7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4289470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6647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2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11098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2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94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798152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3" name="Equação" r:id="rId5" imgW="1218960" imgH="279360" progId="Equation.3">
                  <p:embed/>
                </p:oleObj>
              </mc:Choice>
              <mc:Fallback>
                <p:oleObj name="Equação" r:id="rId5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5630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08859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2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35345"/>
              </p:ext>
            </p:extLst>
          </p:nvPr>
        </p:nvGraphicFramePr>
        <p:xfrm>
          <a:off x="2882900" y="4535488"/>
          <a:ext cx="3851275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3" name="Equação" r:id="rId5" imgW="965160" imgH="469800" progId="Equation.3">
                  <p:embed/>
                </p:oleObj>
              </mc:Choice>
              <mc:Fallback>
                <p:oleObj name="Equação" r:id="rId5" imgW="9651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4535488"/>
                        <a:ext cx="3851275" cy="187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95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65878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4" name="Equação" r:id="rId7" imgW="1218960" imgH="279360" progId="Equation.3">
                  <p:embed/>
                </p:oleObj>
              </mc:Choice>
              <mc:Fallback>
                <p:oleObj name="Equação" r:id="rId7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961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96</a:t>
            </a:fld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384763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8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2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587382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6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97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 explicativo retangular 17"/>
              <p:cNvSpPr/>
              <p:nvPr/>
            </p:nvSpPr>
            <p:spPr>
              <a:xfrm>
                <a:off x="6937823" y="1352998"/>
                <a:ext cx="1994143" cy="800500"/>
              </a:xfrm>
              <a:prstGeom prst="wedgeRectCallout">
                <a:avLst>
                  <a:gd name="adj1" fmla="val -52103"/>
                  <a:gd name="adj2" fmla="val 97230"/>
                </a:avLst>
              </a:prstGeom>
              <a:solidFill>
                <a:schemeClr val="accent1">
                  <a:alpha val="24000"/>
                </a:schemeClr>
              </a:solidFill>
              <a:ln w="28575" cmpd="sng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Texto explicativo retangular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823" y="1352998"/>
                <a:ext cx="1994143" cy="800500"/>
              </a:xfrm>
              <a:prstGeom prst="wedgeRectCallout">
                <a:avLst>
                  <a:gd name="adj1" fmla="val -52103"/>
                  <a:gd name="adj2" fmla="val 97230"/>
                </a:avLst>
              </a:prstGeom>
              <a:blipFill>
                <a:blip r:embed="rId7"/>
                <a:stretch>
                  <a:fillRect/>
                </a:stretch>
              </a:blipFill>
              <a:ln w="28575" cmpd="sng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135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1997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9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98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282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10199</TotalTime>
  <Words>2243</Words>
  <Application>Microsoft Office PowerPoint</Application>
  <PresentationFormat>Apresentação na tela (4:3)</PresentationFormat>
  <Paragraphs>546</Paragraphs>
  <Slides>109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109</vt:i4>
      </vt:variant>
    </vt:vector>
  </HeadingPairs>
  <TitlesOfParts>
    <vt:vector size="121" baseType="lpstr">
      <vt:lpstr>Arial</vt:lpstr>
      <vt:lpstr>Calibri</vt:lpstr>
      <vt:lpstr>Calisto MT</vt:lpstr>
      <vt:lpstr>Cambria Math</vt:lpstr>
      <vt:lpstr>Georgia</vt:lpstr>
      <vt:lpstr>Gill Sans MT</vt:lpstr>
      <vt:lpstr>Times New Roman</vt:lpstr>
      <vt:lpstr>Wingdings</vt:lpstr>
      <vt:lpstr>Wingdings 2</vt:lpstr>
      <vt:lpstr>Classic</vt:lpstr>
      <vt:lpstr>Civic</vt:lpstr>
      <vt:lpstr>Equação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Introdução</vt:lpstr>
      <vt:lpstr>Apresentação do PowerPoint</vt:lpstr>
      <vt:lpstr>Metodologia – Modelagem</vt:lpstr>
      <vt:lpstr>Metodologia – Modelagem</vt:lpstr>
      <vt:lpstr>Metodologia – Modelagem</vt:lpstr>
      <vt:lpstr>Introdução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Metodologia – Erro de magnetização</vt:lpstr>
      <vt:lpstr>Modelagem – Erro de magnetização</vt:lpstr>
      <vt:lpstr>Modelagem – Erro de magnetização</vt:lpstr>
      <vt:lpstr>Modelagem – Análise de susceptibilidade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Resultados - Análise da susceptibilidade</vt:lpstr>
      <vt:lpstr>Conclusões</vt:lpstr>
      <vt:lpstr>Conclusões</vt:lpstr>
      <vt:lpstr>Apresentação do PowerPoint</vt:lpstr>
      <vt:lpstr>Apresentação do PowerPoint</vt:lpstr>
      <vt:lpstr>Metodologia – Modelagem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 Taka</cp:lastModifiedBy>
  <cp:revision>478</cp:revision>
  <dcterms:created xsi:type="dcterms:W3CDTF">2013-11-08T17:01:56Z</dcterms:created>
  <dcterms:modified xsi:type="dcterms:W3CDTF">2017-03-27T02:09:21Z</dcterms:modified>
</cp:coreProperties>
</file>